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9" r:id="rId7"/>
    <p:sldId id="262" r:id="rId8"/>
    <p:sldId id="264" r:id="rId9"/>
    <p:sldId id="265" r:id="rId10"/>
    <p:sldId id="266" r:id="rId11"/>
    <p:sldId id="268" r:id="rId12"/>
    <p:sldId id="267" r:id="rId13"/>
    <p:sldId id="263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625ED0-828F-1686-4286-320F553E46B2}" name="Yekta" initials="Y" userId="a31fc445cfc9bef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kta" userId="a31fc445cfc9bef8" providerId="LiveId" clId="{97D1691B-F802-40E7-8D99-8FD582461185}"/>
    <pc:docChg chg="undo custSel delSld modSld">
      <pc:chgData name="Yekta" userId="a31fc445cfc9bef8" providerId="LiveId" clId="{97D1691B-F802-40E7-8D99-8FD582461185}" dt="2024-05-07T18:05:20.196" v="131" actId="20577"/>
      <pc:docMkLst>
        <pc:docMk/>
      </pc:docMkLst>
      <pc:sldChg chg="modSp mod">
        <pc:chgData name="Yekta" userId="a31fc445cfc9bef8" providerId="LiveId" clId="{97D1691B-F802-40E7-8D99-8FD582461185}" dt="2024-05-07T17:56:31.435" v="126" actId="20577"/>
        <pc:sldMkLst>
          <pc:docMk/>
          <pc:sldMk cId="1004536211" sldId="263"/>
        </pc:sldMkLst>
        <pc:spChg chg="mod">
          <ac:chgData name="Yekta" userId="a31fc445cfc9bef8" providerId="LiveId" clId="{97D1691B-F802-40E7-8D99-8FD582461185}" dt="2024-05-07T17:56:31.435" v="126" actId="20577"/>
          <ac:spMkLst>
            <pc:docMk/>
            <pc:sldMk cId="1004536211" sldId="263"/>
            <ac:spMk id="12" creationId="{F0DB76B3-4395-1E65-9B71-514AC7A821BA}"/>
          </ac:spMkLst>
        </pc:spChg>
      </pc:sldChg>
      <pc:sldChg chg="modSp mod">
        <pc:chgData name="Yekta" userId="a31fc445cfc9bef8" providerId="LiveId" clId="{97D1691B-F802-40E7-8D99-8FD582461185}" dt="2024-05-07T17:54:43.538" v="115" actId="1076"/>
        <pc:sldMkLst>
          <pc:docMk/>
          <pc:sldMk cId="4028761857" sldId="265"/>
        </pc:sldMkLst>
        <pc:spChg chg="mod">
          <ac:chgData name="Yekta" userId="a31fc445cfc9bef8" providerId="LiveId" clId="{97D1691B-F802-40E7-8D99-8FD582461185}" dt="2024-05-07T17:54:43.538" v="115" actId="1076"/>
          <ac:spMkLst>
            <pc:docMk/>
            <pc:sldMk cId="4028761857" sldId="265"/>
            <ac:spMk id="3" creationId="{1DE0609E-9F28-52A8-CB60-6A32270CBE34}"/>
          </ac:spMkLst>
        </pc:spChg>
      </pc:sldChg>
      <pc:sldChg chg="modSp mod">
        <pc:chgData name="Yekta" userId="a31fc445cfc9bef8" providerId="LiveId" clId="{97D1691B-F802-40E7-8D99-8FD582461185}" dt="2024-05-07T18:05:20.196" v="131" actId="20577"/>
        <pc:sldMkLst>
          <pc:docMk/>
          <pc:sldMk cId="2991445400" sldId="266"/>
        </pc:sldMkLst>
        <pc:spChg chg="mod">
          <ac:chgData name="Yekta" userId="a31fc445cfc9bef8" providerId="LiveId" clId="{97D1691B-F802-40E7-8D99-8FD582461185}" dt="2024-05-07T18:05:20.196" v="131" actId="20577"/>
          <ac:spMkLst>
            <pc:docMk/>
            <pc:sldMk cId="2991445400" sldId="266"/>
            <ac:spMk id="25" creationId="{5BBC941A-71E7-F519-4673-16A088F030E0}"/>
          </ac:spMkLst>
        </pc:spChg>
      </pc:sldChg>
      <pc:sldChg chg="del">
        <pc:chgData name="Yekta" userId="a31fc445cfc9bef8" providerId="LiveId" clId="{97D1691B-F802-40E7-8D99-8FD582461185}" dt="2024-05-07T17:53:19.286" v="114" actId="47"/>
        <pc:sldMkLst>
          <pc:docMk/>
          <pc:sldMk cId="3439704351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EBA34-1A1F-4322-A1AE-45C7D89B2152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340FC-6CB2-426F-8391-7A88E4E6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340FC-6CB2-426F-8391-7A88E4E6B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340FC-6CB2-426F-8391-7A88E4E6B6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3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0300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39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0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90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3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6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87BC2-A666-4189-B474-BEA22CF8DBCC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E4F8-8EA3-4D6B-BA20-9CDF4155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97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09F6F5-19F9-8CC4-0CED-155E3D90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781C7-1396-03B9-B6F4-5CB01EA99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422567"/>
            <a:ext cx="9001462" cy="10143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 Doctor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626DF-6F2D-06BA-089E-A9D42AE12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5843653"/>
            <a:ext cx="9001462" cy="101434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ookman Old Style (Headings)"/>
              </a:rPr>
              <a:t>Company : RAMAN-AI-MED</a:t>
            </a:r>
          </a:p>
        </p:txBody>
      </p:sp>
    </p:spTree>
    <p:extLst>
      <p:ext uri="{BB962C8B-B14F-4D97-AF65-F5344CB8AC3E}">
        <p14:creationId xmlns:p14="http://schemas.microsoft.com/office/powerpoint/2010/main" val="360004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B78D-4A51-49BE-2D88-E05D1BF8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75052"/>
          </a:xfrm>
        </p:spPr>
        <p:txBody>
          <a:bodyPr/>
          <a:lstStyle/>
          <a:p>
            <a:pPr algn="l"/>
            <a:r>
              <a:rPr lang="en-US" dirty="0"/>
              <a:t>product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5CE927-D399-AB80-FF00-774A21BED7F1}"/>
              </a:ext>
            </a:extLst>
          </p:cNvPr>
          <p:cNvGrpSpPr/>
          <p:nvPr/>
        </p:nvGrpSpPr>
        <p:grpSpPr>
          <a:xfrm>
            <a:off x="7227042" y="2185308"/>
            <a:ext cx="3974937" cy="2487384"/>
            <a:chOff x="6493798" y="2053908"/>
            <a:chExt cx="3974937" cy="24873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5A0C23-1330-02A9-B020-4643567B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3798" y="2053908"/>
              <a:ext cx="3974937" cy="248738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4281CE-5F60-BE0C-1FE0-6052A8CE72BE}"/>
                </a:ext>
              </a:extLst>
            </p:cNvPr>
            <p:cNvSpPr/>
            <p:nvPr/>
          </p:nvSpPr>
          <p:spPr>
            <a:xfrm>
              <a:off x="9900303" y="2221907"/>
              <a:ext cx="405925" cy="20082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BC941A-71E7-F519-4673-16A088F030E0}"/>
              </a:ext>
            </a:extLst>
          </p:cNvPr>
          <p:cNvSpPr txBox="1"/>
          <p:nvPr/>
        </p:nvSpPr>
        <p:spPr>
          <a:xfrm>
            <a:off x="913795" y="1398549"/>
            <a:ext cx="6728605" cy="419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AI Doctor Assistant : Raman-AI-Med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Accessibility : Website &amp;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Price :    $ </a:t>
            </a:r>
            <a:r>
              <a:rPr lang="en-US"/>
              <a:t>150    </a:t>
            </a:r>
            <a:r>
              <a:rPr lang="en-US" dirty="0"/>
              <a:t>Annually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advantages and superiority</a:t>
            </a:r>
            <a:r>
              <a:rPr lang="fa-IR" dirty="0"/>
              <a:t> 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AI-driven Clinical Decision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Enhanced Diagnostic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Optimized Drug Dosage and Treatment Plans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Patient Outcomes and Safety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 and Customization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Continuous Learning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299144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9B83-A2D8-915C-8B55-104F2AE5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050"/>
            <a:ext cx="10353761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competitor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5F7A-3CB3-452A-E0D2-6B6D8A65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40611"/>
            <a:ext cx="10353762" cy="43649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American company </a:t>
            </a:r>
            <a:r>
              <a:rPr lang="en-US" dirty="0" err="1"/>
              <a:t>Docus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fa-IR" dirty="0"/>
          </a:p>
          <a:p>
            <a:pPr lvl="1">
              <a:lnSpc>
                <a:spcPct val="150000"/>
              </a:lnSpc>
            </a:pPr>
            <a:r>
              <a:rPr lang="en-US" dirty="0"/>
              <a:t>Specialized Medical Language Models: </a:t>
            </a:r>
            <a:r>
              <a:rPr lang="fa-IR" dirty="0"/>
              <a:t>)</a:t>
            </a:r>
            <a:r>
              <a:rPr lang="en-US" dirty="0"/>
              <a:t>ChatGPT</a:t>
            </a:r>
            <a:r>
              <a:rPr lang="fa-IR" dirty="0"/>
              <a:t> &lt;= </a:t>
            </a:r>
            <a:r>
              <a:rPr lang="en-US" dirty="0" err="1"/>
              <a:t>MedALPACA</a:t>
            </a:r>
            <a:r>
              <a:rPr lang="en-US" dirty="0"/>
              <a:t> | </a:t>
            </a:r>
            <a:r>
              <a:rPr lang="en-US" dirty="0" err="1"/>
              <a:t>MedPALM</a:t>
            </a:r>
            <a:r>
              <a:rPr lang="fa-IR" dirty="0"/>
              <a:t>(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diagnoses and treatment recommendations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Localization and Adaptation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Integration with Local Healthcare Systems</a:t>
            </a:r>
          </a:p>
        </p:txBody>
      </p:sp>
    </p:spTree>
    <p:extLst>
      <p:ext uri="{BB962C8B-B14F-4D97-AF65-F5344CB8AC3E}">
        <p14:creationId xmlns:p14="http://schemas.microsoft.com/office/powerpoint/2010/main" val="145684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DE94-6701-CD06-F070-6387BA75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Our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339B-CA4F-CD6A-9638-CDA7D856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62" y="2100551"/>
            <a:ext cx="3589277" cy="2274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613C5-4692-FC82-CC0E-4D435604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00" y="2100551"/>
            <a:ext cx="3212187" cy="2288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8BF7E-B3DF-C482-662C-B214F1E3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13" y="2100551"/>
            <a:ext cx="3411388" cy="2274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6755D-EBBF-C085-6EEA-F193A15D1877}"/>
              </a:ext>
            </a:extLst>
          </p:cNvPr>
          <p:cNvSpPr txBox="1"/>
          <p:nvPr/>
        </p:nvSpPr>
        <p:spPr>
          <a:xfrm>
            <a:off x="4140569" y="1356608"/>
            <a:ext cx="411006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 &amp; MEDICINE &amp; BEAUTY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C8A0F-D09F-01E4-5094-F41099983291}"/>
              </a:ext>
            </a:extLst>
          </p:cNvPr>
          <p:cNvSpPr txBox="1"/>
          <p:nvPr/>
        </p:nvSpPr>
        <p:spPr>
          <a:xfrm>
            <a:off x="7203656" y="3907767"/>
            <a:ext cx="786583" cy="369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328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DB76B3-4395-1E65-9B71-514AC7A8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74962"/>
            <a:ext cx="10353762" cy="3695136"/>
          </a:xfrm>
        </p:spPr>
        <p:txBody>
          <a:bodyPr/>
          <a:lstStyle/>
          <a:p>
            <a:r>
              <a:rPr lang="en-US" b="0" i="0" dirty="0">
                <a:effectLst/>
                <a:latin typeface="Avenir"/>
              </a:rPr>
              <a:t>Mehdi Fakhri (CEO |CTO)</a:t>
            </a:r>
          </a:p>
          <a:p>
            <a:r>
              <a:rPr lang="en-US" b="0" i="0" dirty="0">
                <a:effectLst/>
                <a:latin typeface="Avenir"/>
              </a:rPr>
              <a:t>Amin </a:t>
            </a:r>
            <a:r>
              <a:rPr lang="en-US" b="0" i="0" dirty="0" err="1">
                <a:effectLst/>
                <a:latin typeface="Avenir"/>
              </a:rPr>
              <a:t>Zibayi</a:t>
            </a:r>
            <a:r>
              <a:rPr lang="en-US" b="0" i="0" dirty="0">
                <a:effectLst/>
                <a:latin typeface="Avenir"/>
              </a:rPr>
              <a:t> (chief financial officer)</a:t>
            </a:r>
          </a:p>
          <a:p>
            <a:r>
              <a:rPr lang="en-US" b="0" i="0" dirty="0">
                <a:effectLst/>
                <a:latin typeface="Avenir"/>
              </a:rPr>
              <a:t>Amir Reza </a:t>
            </a:r>
            <a:r>
              <a:rPr lang="en-US" b="0" i="0" dirty="0" err="1">
                <a:effectLst/>
                <a:latin typeface="Avenir"/>
              </a:rPr>
              <a:t>Ramezani</a:t>
            </a:r>
            <a:r>
              <a:rPr lang="en-US" b="0" i="0" dirty="0">
                <a:effectLst/>
                <a:latin typeface="Avenir"/>
              </a:rPr>
              <a:t> (backend-AI Developer)</a:t>
            </a:r>
          </a:p>
          <a:p>
            <a:r>
              <a:rPr lang="en-US" b="0" i="0" dirty="0">
                <a:effectLst/>
                <a:latin typeface="Avenir"/>
              </a:rPr>
              <a:t>Ali </a:t>
            </a:r>
            <a:r>
              <a:rPr lang="en-US" b="0" i="0" dirty="0" err="1">
                <a:effectLst/>
                <a:latin typeface="Avenir"/>
              </a:rPr>
              <a:t>Baratiyan</a:t>
            </a:r>
            <a:r>
              <a:rPr lang="en-US" b="0" i="0" dirty="0">
                <a:effectLst/>
                <a:latin typeface="Avenir"/>
              </a:rPr>
              <a:t> (Physician)</a:t>
            </a:r>
          </a:p>
          <a:p>
            <a:r>
              <a:rPr lang="en-US" b="0" i="0" dirty="0">
                <a:effectLst/>
                <a:latin typeface="Avenir"/>
              </a:rPr>
              <a:t>Yekta </a:t>
            </a:r>
            <a:r>
              <a:rPr lang="en-US" b="0" i="0" dirty="0" err="1">
                <a:effectLst/>
                <a:latin typeface="Avenir"/>
              </a:rPr>
              <a:t>Nasiripoor</a:t>
            </a:r>
            <a:r>
              <a:rPr lang="en-US" b="0" i="0" dirty="0">
                <a:effectLst/>
                <a:latin typeface="Avenir"/>
              </a:rPr>
              <a:t> (Data scientist)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90D216A-C8E2-11E8-D046-B7E2E3B3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050"/>
            <a:ext cx="10353761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00453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90C1-10CC-7380-81D8-6716B4D1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84362"/>
          </a:xfrm>
        </p:spPr>
        <p:txBody>
          <a:bodyPr/>
          <a:lstStyle/>
          <a:p>
            <a:pPr algn="l"/>
            <a:r>
              <a:rPr lang="en-US" dirty="0"/>
              <a:t>estimated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DC8F-8480-0EB1-39D5-CAD035C0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4419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1. Software Licensing and Subscription Fees: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2. Hardware Infrastructure:</a:t>
            </a:r>
            <a:endParaRPr lang="fa-IR" dirty="0"/>
          </a:p>
          <a:p>
            <a:pPr lvl="1"/>
            <a:r>
              <a:rPr lang="en-US" dirty="0"/>
              <a:t>Server infrastructure</a:t>
            </a:r>
            <a:endParaRPr lang="fa-IR" dirty="0"/>
          </a:p>
          <a:p>
            <a:pPr lvl="1"/>
            <a:r>
              <a:rPr lang="en-US" dirty="0"/>
              <a:t>Networking equipment</a:t>
            </a:r>
            <a:endParaRPr lang="fa-IR" dirty="0"/>
          </a:p>
          <a:p>
            <a:pPr lvl="1"/>
            <a:r>
              <a:rPr lang="en-US" dirty="0"/>
              <a:t>Storage devices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Integration and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and Support:</a:t>
            </a:r>
            <a:endParaRPr lang="fa-IR" dirty="0"/>
          </a:p>
          <a:p>
            <a:pPr lvl="1"/>
            <a:r>
              <a:rPr lang="en-US" dirty="0"/>
              <a:t>Training costs</a:t>
            </a:r>
            <a:endParaRPr lang="fa-IR" dirty="0"/>
          </a:p>
          <a:p>
            <a:pPr lvl="1"/>
            <a:r>
              <a:rPr lang="en-US" dirty="0"/>
              <a:t>Support services</a:t>
            </a:r>
            <a:endParaRPr lang="fa-IR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0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ECEDE-CF31-204B-72BE-7E00F607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0" y="1061049"/>
            <a:ext cx="10492597" cy="5115464"/>
          </a:xfrm>
        </p:spPr>
        <p:txBody>
          <a:bodyPr>
            <a:norm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Subscription-based model where physicians, healthcare practices, and hospitals pay a monthly or annual subscription fee to use the AI-powered medical diagnostic and treatment recommendation system.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The proposed subscription fee could be around $15 per physician per month or $150 per physician annually.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n-US" dirty="0"/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Revenue Projections: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 Assuming they can acquire 5,000 physician subscribers in the first year by targeting large healthcare systems, private practices, and specialty clinics across the country.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With 5,000 physician subscribers at $150 per year, the projected annual revenue is around $0.75 million.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553A7D7-BB5C-1689-D4FC-7D021C21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4325"/>
            <a:ext cx="10353761" cy="457200"/>
          </a:xfrm>
        </p:spPr>
        <p:txBody>
          <a:bodyPr>
            <a:normAutofit fontScale="90000"/>
          </a:bodyPr>
          <a:lstStyle/>
          <a:p>
            <a:pPr marL="0" indent="0" algn="just">
              <a:buNone/>
            </a:pPr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373427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0ABA-77C9-5234-4233-C489C16D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3658"/>
            <a:ext cx="10353761" cy="799322"/>
          </a:xfrm>
        </p:spPr>
        <p:txBody>
          <a:bodyPr/>
          <a:lstStyle/>
          <a:p>
            <a:pPr algn="l"/>
            <a:r>
              <a:rPr lang="en-US" dirty="0"/>
              <a:t>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F7499-A07E-9A5C-03DE-92497320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90" y="4149127"/>
            <a:ext cx="3358922" cy="1994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A3BC6-01FC-9009-5DC0-D65B5B120C28}"/>
              </a:ext>
            </a:extLst>
          </p:cNvPr>
          <p:cNvSpPr txBox="1"/>
          <p:nvPr/>
        </p:nvSpPr>
        <p:spPr>
          <a:xfrm>
            <a:off x="733807" y="1212980"/>
            <a:ext cx="6226830" cy="544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Constraints</a:t>
            </a:r>
            <a:r>
              <a:rPr lang="fa-IR" dirty="0"/>
              <a:t> </a:t>
            </a:r>
            <a:r>
              <a:rPr lang="en-U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Doctors often have limited time with each patient, which can hinder thorough examinations and discussions about treatment options.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Medical Errors: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Mistakes in diagnosis, treatment, or communication can occur, leading to adverse outcomes for patients.</a:t>
            </a:r>
          </a:p>
          <a:p>
            <a:pPr lvl="1">
              <a:lnSpc>
                <a:spcPct val="150000"/>
              </a:lnSpc>
            </a:pP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Technological Integration: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Keeping up with rapidly evolving medical technologies and incorporating them into practice can be daunting.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5205AF-860E-88C6-32F8-5EFCCFF8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90" y="1083224"/>
            <a:ext cx="3358922" cy="22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0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BD1C-04D5-0219-2C66-82D52CA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1649"/>
            <a:ext cx="10353761" cy="75266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B2632-F489-8990-3C97-FBE63A38B0DE}"/>
              </a:ext>
            </a:extLst>
          </p:cNvPr>
          <p:cNvSpPr txBox="1"/>
          <p:nvPr/>
        </p:nvSpPr>
        <p:spPr>
          <a:xfrm>
            <a:off x="296248" y="1891396"/>
            <a:ext cx="6097554" cy="3331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Determining the appropriate drug dosage for each 	patient based on their medical history</a:t>
            </a:r>
            <a:endParaRPr lang="fa-I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Diagnostic 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Clinical Decision Support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Predictive Analytics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Drug Discovery and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32020-DD3C-5CFE-0129-64E5D33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37" y="1830520"/>
            <a:ext cx="4423580" cy="4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5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D-9E70-0EF3-3C5E-239E5D5C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34956"/>
            <a:ext cx="10353761" cy="659363"/>
          </a:xfrm>
        </p:spPr>
        <p:txBody>
          <a:bodyPr/>
          <a:lstStyle/>
          <a:p>
            <a:pPr algn="l"/>
            <a:r>
              <a:rPr lang="en-US" dirty="0"/>
              <a:t>specifications and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13E60-2964-DB3A-14D8-3AADB46DC841}"/>
              </a:ext>
            </a:extLst>
          </p:cNvPr>
          <p:cNvSpPr txBox="1"/>
          <p:nvPr/>
        </p:nvSpPr>
        <p:spPr>
          <a:xfrm>
            <a:off x="6998691" y="4522463"/>
            <a:ext cx="5193309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Personalized Treatment Recommendations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User-Friendly Interface and Accessibility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Continuous Learning and Improvement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Clinical Decision Support System (CDSS)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0214-5E92-CAE8-D567-454427CB061D}"/>
              </a:ext>
            </a:extLst>
          </p:cNvPr>
          <p:cNvSpPr txBox="1"/>
          <p:nvPr/>
        </p:nvSpPr>
        <p:spPr>
          <a:xfrm>
            <a:off x="287112" y="1194319"/>
            <a:ext cx="6111550" cy="1704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Diagnostic Capabilities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Drug Dosage Calculation and Adjustment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Treatment Duration Optimization</a:t>
            </a:r>
            <a:endParaRPr lang="fa-I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 and Privacy Compliance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768CEE2-6A1D-68B4-138B-B6785CEE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93" y="2241555"/>
            <a:ext cx="3043510" cy="22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32AB-5E37-E259-D555-A622BF02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70" y="245807"/>
            <a:ext cx="10353761" cy="757084"/>
          </a:xfrm>
        </p:spPr>
        <p:txBody>
          <a:bodyPr/>
          <a:lstStyle/>
          <a:p>
            <a:pPr algn="l"/>
            <a:r>
              <a:rPr lang="en-US" dirty="0" err="1"/>
              <a:t>Hld</a:t>
            </a:r>
            <a:r>
              <a:rPr lang="en-US" dirty="0"/>
              <a:t>(high level design)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F5C54-A1EB-187B-A3F6-83788D5C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3" y="835571"/>
            <a:ext cx="9630894" cy="58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6356-CCDF-80A0-C647-C72C1943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1321"/>
            <a:ext cx="10353761" cy="813758"/>
          </a:xfrm>
        </p:spPr>
        <p:txBody>
          <a:bodyPr/>
          <a:lstStyle/>
          <a:p>
            <a:pPr algn="l"/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206788-F061-AF95-B769-3269254A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900" y="838200"/>
            <a:ext cx="804065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5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0A85-A298-7D03-55BF-F6D32998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50607"/>
            <a:ext cx="10353761" cy="722670"/>
          </a:xfrm>
        </p:spPr>
        <p:txBody>
          <a:bodyPr>
            <a:normAutofit fontScale="9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/>
              <a:t>Vector 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AB7DF-EF50-E577-B0AA-FA2C3831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60" y="1273277"/>
            <a:ext cx="8999508" cy="45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994CB4A-411D-757A-DAF9-40C40EB7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52052"/>
          </a:xfrm>
        </p:spPr>
        <p:txBody>
          <a:bodyPr/>
          <a:lstStyle/>
          <a:p>
            <a:pPr algn="l"/>
            <a:r>
              <a:rPr lang="en-US" dirty="0"/>
              <a:t>timetable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15125C-A66B-4475-3627-1EA8A23D8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175539"/>
              </p:ext>
            </p:extLst>
          </p:nvPr>
        </p:nvGraphicFramePr>
        <p:xfrm>
          <a:off x="3190567" y="1877963"/>
          <a:ext cx="5810865" cy="348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955">
                  <a:extLst>
                    <a:ext uri="{9D8B030D-6E8A-4147-A177-3AD203B41FA5}">
                      <a16:colId xmlns:a16="http://schemas.microsoft.com/office/drawing/2014/main" val="2064914902"/>
                    </a:ext>
                  </a:extLst>
                </a:gridCol>
                <a:gridCol w="1936955">
                  <a:extLst>
                    <a:ext uri="{9D8B030D-6E8A-4147-A177-3AD203B41FA5}">
                      <a16:colId xmlns:a16="http://schemas.microsoft.com/office/drawing/2014/main" val="3226476394"/>
                    </a:ext>
                  </a:extLst>
                </a:gridCol>
                <a:gridCol w="1936955">
                  <a:extLst>
                    <a:ext uri="{9D8B030D-6E8A-4147-A177-3AD203B41FA5}">
                      <a16:colId xmlns:a16="http://schemas.microsoft.com/office/drawing/2014/main" val="14059773"/>
                    </a:ext>
                  </a:extLst>
                </a:gridCol>
              </a:tblGrid>
              <a:tr h="7389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Task 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Time(month)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Done 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892454"/>
                  </a:ext>
                </a:extLst>
              </a:tr>
              <a:tr h="738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R&amp;D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57553"/>
                  </a:ext>
                </a:extLst>
              </a:tr>
              <a:tr h="73898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MVP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5616"/>
                  </a:ext>
                </a:extLst>
              </a:tr>
              <a:tr h="1263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MMP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(version 1.0)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876825"/>
                  </a:ext>
                </a:extLst>
              </a:tr>
            </a:tbl>
          </a:graphicData>
        </a:graphic>
      </p:graphicFrame>
      <p:pic>
        <p:nvPicPr>
          <p:cNvPr id="16" name="Picture 15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3C5BDB37-104C-65AD-CD92-B993FB4D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99" y="2721078"/>
            <a:ext cx="304646" cy="304646"/>
          </a:xfrm>
          <a:prstGeom prst="rect">
            <a:avLst/>
          </a:prstGeom>
        </p:spPr>
      </p:pic>
      <p:pic>
        <p:nvPicPr>
          <p:cNvPr id="19" name="Picture 18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71D0C219-ECB0-C43B-8821-2A9CFF50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99" y="3460515"/>
            <a:ext cx="304646" cy="304646"/>
          </a:xfrm>
          <a:prstGeom prst="rect">
            <a:avLst/>
          </a:prstGeom>
        </p:spPr>
      </p:pic>
      <p:pic>
        <p:nvPicPr>
          <p:cNvPr id="21" name="Picture 20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3594B0B3-73E6-BF17-51FF-DEE189AB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32" y="4350710"/>
            <a:ext cx="700395" cy="5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606C-D348-57D9-8D1E-A022B8EC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123" y="590392"/>
            <a:ext cx="3391917" cy="720630"/>
          </a:xfrm>
        </p:spPr>
        <p:txBody>
          <a:bodyPr/>
          <a:lstStyle/>
          <a:p>
            <a:pPr algn="l"/>
            <a:r>
              <a:rPr lang="en-US" dirty="0"/>
              <a:t>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609E-9F28-52A8-CB60-6A32270C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808" y="1713819"/>
            <a:ext cx="4543108" cy="3695136"/>
          </a:xfrm>
        </p:spPr>
        <p:txBody>
          <a:bodyPr/>
          <a:lstStyle/>
          <a:p>
            <a:r>
              <a:rPr lang="en-US" dirty="0"/>
              <a:t>1. Individual Doctors</a:t>
            </a:r>
          </a:p>
          <a:p>
            <a:pPr lvl="1"/>
            <a:r>
              <a:rPr lang="en-US" dirty="0"/>
              <a:t>Primary Care Physicians</a:t>
            </a:r>
          </a:p>
          <a:p>
            <a:pPr lvl="1"/>
            <a:r>
              <a:rPr lang="en-US" dirty="0"/>
              <a:t>Specialists</a:t>
            </a:r>
          </a:p>
          <a:p>
            <a:pPr lvl="1"/>
            <a:r>
              <a:rPr lang="en-US" dirty="0"/>
              <a:t>Clinicians</a:t>
            </a:r>
            <a:endParaRPr lang="fa-IR" dirty="0"/>
          </a:p>
          <a:p>
            <a:r>
              <a:rPr lang="en-US" dirty="0"/>
              <a:t>2. Healthcare Organizations</a:t>
            </a:r>
          </a:p>
          <a:p>
            <a:pPr lvl="1"/>
            <a:r>
              <a:rPr lang="en-US" dirty="0"/>
              <a:t>Hospitals and Health Systems</a:t>
            </a:r>
          </a:p>
          <a:p>
            <a:pPr lvl="1"/>
            <a:r>
              <a:rPr lang="en-US" dirty="0"/>
              <a:t>Clinics and Medical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61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737</TotalTime>
  <Words>435</Words>
  <Application>Microsoft Office PowerPoint</Application>
  <PresentationFormat>Widescreen</PresentationFormat>
  <Paragraphs>94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</vt:lpstr>
      <vt:lpstr>Bookman Old Style</vt:lpstr>
      <vt:lpstr>Bookman Old Style (Headings)</vt:lpstr>
      <vt:lpstr>Calibri</vt:lpstr>
      <vt:lpstr>Rockwell</vt:lpstr>
      <vt:lpstr>Wingdings</vt:lpstr>
      <vt:lpstr>Damask</vt:lpstr>
      <vt:lpstr>AI Doctor Assistant</vt:lpstr>
      <vt:lpstr>problem</vt:lpstr>
      <vt:lpstr>solution</vt:lpstr>
      <vt:lpstr>specifications and features</vt:lpstr>
      <vt:lpstr>Hld(high level design)</vt:lpstr>
      <vt:lpstr>Sql db</vt:lpstr>
      <vt:lpstr>Vector Db</vt:lpstr>
      <vt:lpstr>timetable</vt:lpstr>
      <vt:lpstr>customers</vt:lpstr>
      <vt:lpstr>product</vt:lpstr>
      <vt:lpstr>competitor</vt:lpstr>
      <vt:lpstr>Our future</vt:lpstr>
      <vt:lpstr>Our team</vt:lpstr>
      <vt:lpstr>estimated costs</vt:lpstr>
      <vt:lpstr>Revenue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Doctor Assistant</dc:title>
  <dc:creator>Yekta</dc:creator>
  <cp:lastModifiedBy>Yekta</cp:lastModifiedBy>
  <cp:revision>4</cp:revision>
  <dcterms:created xsi:type="dcterms:W3CDTF">2024-05-07T07:18:08Z</dcterms:created>
  <dcterms:modified xsi:type="dcterms:W3CDTF">2024-05-12T07:43:23Z</dcterms:modified>
</cp:coreProperties>
</file>